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20104100" cy="11315700"/>
  <p:notesSz cx="20104100" cy="11315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53FF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2"/>
    <p:restoredTop sz="94694"/>
  </p:normalViewPr>
  <p:slideViewPr>
    <p:cSldViewPr>
      <p:cViewPr varScale="1">
        <p:scale>
          <a:sx n="73" d="100"/>
          <a:sy n="73" d="100"/>
        </p:scale>
        <p:origin x="1152" y="2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7867"/>
            <a:ext cx="17088486" cy="23762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6792"/>
            <a:ext cx="14072870" cy="2828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8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840105" cy="125730"/>
          </a:xfrm>
          <a:custGeom>
            <a:avLst/>
            <a:gdLst/>
            <a:ahLst/>
            <a:cxnLst/>
            <a:rect l="l" t="t" r="r" b="b"/>
            <a:pathLst>
              <a:path w="840105" h="125730">
                <a:moveTo>
                  <a:pt x="839743" y="0"/>
                </a:moveTo>
                <a:lnTo>
                  <a:pt x="0" y="0"/>
                </a:lnTo>
                <a:lnTo>
                  <a:pt x="0" y="125650"/>
                </a:lnTo>
                <a:lnTo>
                  <a:pt x="839743" y="125650"/>
                </a:lnTo>
                <a:lnTo>
                  <a:pt x="839743" y="0"/>
                </a:lnTo>
                <a:close/>
              </a:path>
            </a:pathLst>
          </a:custGeom>
          <a:solidFill>
            <a:srgbClr val="FE7C3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839743" y="0"/>
            <a:ext cx="6451600" cy="125730"/>
          </a:xfrm>
          <a:custGeom>
            <a:avLst/>
            <a:gdLst/>
            <a:ahLst/>
            <a:cxnLst/>
            <a:rect l="l" t="t" r="r" b="b"/>
            <a:pathLst>
              <a:path w="6451600" h="125730">
                <a:moveTo>
                  <a:pt x="6451320" y="0"/>
                </a:moveTo>
                <a:lnTo>
                  <a:pt x="0" y="0"/>
                </a:lnTo>
                <a:lnTo>
                  <a:pt x="0" y="125650"/>
                </a:lnTo>
                <a:lnTo>
                  <a:pt x="6451320" y="125650"/>
                </a:lnTo>
                <a:lnTo>
                  <a:pt x="6451320" y="0"/>
                </a:lnTo>
                <a:close/>
              </a:path>
            </a:pathLst>
          </a:custGeom>
          <a:solidFill>
            <a:srgbClr val="2453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7291065" y="0"/>
            <a:ext cx="1134745" cy="125730"/>
          </a:xfrm>
          <a:custGeom>
            <a:avLst/>
            <a:gdLst/>
            <a:ahLst/>
            <a:cxnLst/>
            <a:rect l="l" t="t" r="r" b="b"/>
            <a:pathLst>
              <a:path w="1134745" h="125730">
                <a:moveTo>
                  <a:pt x="1134310" y="0"/>
                </a:moveTo>
                <a:lnTo>
                  <a:pt x="0" y="0"/>
                </a:lnTo>
                <a:lnTo>
                  <a:pt x="0" y="125650"/>
                </a:lnTo>
                <a:lnTo>
                  <a:pt x="1134310" y="125650"/>
                </a:lnTo>
                <a:lnTo>
                  <a:pt x="1134310" y="0"/>
                </a:lnTo>
                <a:close/>
              </a:path>
            </a:pathLst>
          </a:custGeom>
          <a:solidFill>
            <a:srgbClr val="0C32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8461405" y="0"/>
            <a:ext cx="1642745" cy="124460"/>
          </a:xfrm>
          <a:custGeom>
            <a:avLst/>
            <a:gdLst/>
            <a:ahLst/>
            <a:cxnLst/>
            <a:rect l="l" t="t" r="r" b="b"/>
            <a:pathLst>
              <a:path w="1642744" h="124460">
                <a:moveTo>
                  <a:pt x="0" y="123986"/>
                </a:moveTo>
                <a:lnTo>
                  <a:pt x="1642694" y="123986"/>
                </a:lnTo>
                <a:lnTo>
                  <a:pt x="1642694" y="0"/>
                </a:lnTo>
                <a:lnTo>
                  <a:pt x="0" y="0"/>
                </a:lnTo>
                <a:lnTo>
                  <a:pt x="0" y="123986"/>
                </a:lnTo>
                <a:close/>
              </a:path>
            </a:pathLst>
          </a:custGeom>
          <a:solidFill>
            <a:srgbClr val="FE7C3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8425366" y="0"/>
            <a:ext cx="10036175" cy="125730"/>
          </a:xfrm>
          <a:custGeom>
            <a:avLst/>
            <a:gdLst/>
            <a:ahLst/>
            <a:cxnLst/>
            <a:rect l="l" t="t" r="r" b="b"/>
            <a:pathLst>
              <a:path w="10036175" h="125730">
                <a:moveTo>
                  <a:pt x="10036039" y="0"/>
                </a:moveTo>
                <a:lnTo>
                  <a:pt x="0" y="0"/>
                </a:lnTo>
                <a:lnTo>
                  <a:pt x="0" y="125650"/>
                </a:lnTo>
                <a:lnTo>
                  <a:pt x="10036039" y="125650"/>
                </a:lnTo>
                <a:lnTo>
                  <a:pt x="10036039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bg object 2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65632" y="905255"/>
            <a:ext cx="1673352" cy="304800"/>
          </a:xfrm>
          <a:prstGeom prst="rect">
            <a:avLst/>
          </a:prstGeom>
        </p:spPr>
      </p:pic>
      <p:sp>
        <p:nvSpPr>
          <p:cNvPr id="22" name="bg object 22"/>
          <p:cNvSpPr/>
          <p:nvPr/>
        </p:nvSpPr>
        <p:spPr>
          <a:xfrm>
            <a:off x="10587300" y="123986"/>
            <a:ext cx="9517380" cy="11184890"/>
          </a:xfrm>
          <a:custGeom>
            <a:avLst/>
            <a:gdLst/>
            <a:ahLst/>
            <a:cxnLst/>
            <a:rect l="l" t="t" r="r" b="b"/>
            <a:pathLst>
              <a:path w="9517380" h="11184890">
                <a:moveTo>
                  <a:pt x="9516798" y="0"/>
                </a:moveTo>
                <a:lnTo>
                  <a:pt x="0" y="0"/>
                </a:lnTo>
                <a:lnTo>
                  <a:pt x="0" y="11184571"/>
                </a:lnTo>
                <a:lnTo>
                  <a:pt x="9516798" y="11184571"/>
                </a:lnTo>
                <a:lnTo>
                  <a:pt x="9516798" y="0"/>
                </a:lnTo>
                <a:close/>
              </a:path>
            </a:pathLst>
          </a:custGeom>
          <a:solidFill>
            <a:srgbClr val="0C32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8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2611"/>
            <a:ext cx="8745284" cy="74683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2611"/>
            <a:ext cx="8745284" cy="74683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8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840105" cy="125730"/>
          </a:xfrm>
          <a:custGeom>
            <a:avLst/>
            <a:gdLst/>
            <a:ahLst/>
            <a:cxnLst/>
            <a:rect l="l" t="t" r="r" b="b"/>
            <a:pathLst>
              <a:path w="840105" h="125730">
                <a:moveTo>
                  <a:pt x="839743" y="0"/>
                </a:moveTo>
                <a:lnTo>
                  <a:pt x="0" y="0"/>
                </a:lnTo>
                <a:lnTo>
                  <a:pt x="0" y="125650"/>
                </a:lnTo>
                <a:lnTo>
                  <a:pt x="839743" y="125650"/>
                </a:lnTo>
                <a:lnTo>
                  <a:pt x="839743" y="0"/>
                </a:lnTo>
                <a:close/>
              </a:path>
            </a:pathLst>
          </a:custGeom>
          <a:solidFill>
            <a:srgbClr val="FE7C3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839743" y="0"/>
            <a:ext cx="6451600" cy="125730"/>
          </a:xfrm>
          <a:custGeom>
            <a:avLst/>
            <a:gdLst/>
            <a:ahLst/>
            <a:cxnLst/>
            <a:rect l="l" t="t" r="r" b="b"/>
            <a:pathLst>
              <a:path w="6451600" h="125730">
                <a:moveTo>
                  <a:pt x="6451320" y="0"/>
                </a:moveTo>
                <a:lnTo>
                  <a:pt x="0" y="0"/>
                </a:lnTo>
                <a:lnTo>
                  <a:pt x="0" y="125650"/>
                </a:lnTo>
                <a:lnTo>
                  <a:pt x="6451320" y="125650"/>
                </a:lnTo>
                <a:lnTo>
                  <a:pt x="6451320" y="0"/>
                </a:lnTo>
                <a:close/>
              </a:path>
            </a:pathLst>
          </a:custGeom>
          <a:solidFill>
            <a:srgbClr val="2453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7291065" y="0"/>
            <a:ext cx="1134745" cy="125730"/>
          </a:xfrm>
          <a:custGeom>
            <a:avLst/>
            <a:gdLst/>
            <a:ahLst/>
            <a:cxnLst/>
            <a:rect l="l" t="t" r="r" b="b"/>
            <a:pathLst>
              <a:path w="1134745" h="125730">
                <a:moveTo>
                  <a:pt x="1134310" y="0"/>
                </a:moveTo>
                <a:lnTo>
                  <a:pt x="0" y="0"/>
                </a:lnTo>
                <a:lnTo>
                  <a:pt x="0" y="125650"/>
                </a:lnTo>
                <a:lnTo>
                  <a:pt x="1134310" y="125650"/>
                </a:lnTo>
                <a:lnTo>
                  <a:pt x="1134310" y="0"/>
                </a:lnTo>
                <a:close/>
              </a:path>
            </a:pathLst>
          </a:custGeom>
          <a:solidFill>
            <a:srgbClr val="0C32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8461405" y="0"/>
            <a:ext cx="1642745" cy="124460"/>
          </a:xfrm>
          <a:custGeom>
            <a:avLst/>
            <a:gdLst/>
            <a:ahLst/>
            <a:cxnLst/>
            <a:rect l="l" t="t" r="r" b="b"/>
            <a:pathLst>
              <a:path w="1642744" h="124460">
                <a:moveTo>
                  <a:pt x="0" y="123986"/>
                </a:moveTo>
                <a:lnTo>
                  <a:pt x="1642694" y="123986"/>
                </a:lnTo>
                <a:lnTo>
                  <a:pt x="1642694" y="0"/>
                </a:lnTo>
                <a:lnTo>
                  <a:pt x="0" y="0"/>
                </a:lnTo>
                <a:lnTo>
                  <a:pt x="0" y="123986"/>
                </a:lnTo>
                <a:close/>
              </a:path>
            </a:pathLst>
          </a:custGeom>
          <a:solidFill>
            <a:srgbClr val="FE7C3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8425366" y="0"/>
            <a:ext cx="10036175" cy="125730"/>
          </a:xfrm>
          <a:custGeom>
            <a:avLst/>
            <a:gdLst/>
            <a:ahLst/>
            <a:cxnLst/>
            <a:rect l="l" t="t" r="r" b="b"/>
            <a:pathLst>
              <a:path w="10036175" h="125730">
                <a:moveTo>
                  <a:pt x="10036039" y="0"/>
                </a:moveTo>
                <a:lnTo>
                  <a:pt x="0" y="0"/>
                </a:lnTo>
                <a:lnTo>
                  <a:pt x="0" y="125650"/>
                </a:lnTo>
                <a:lnTo>
                  <a:pt x="10036039" y="125650"/>
                </a:lnTo>
                <a:lnTo>
                  <a:pt x="10036039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bg object 2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865632" y="905255"/>
            <a:ext cx="1673352" cy="3048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89627" y="3427476"/>
            <a:ext cx="17124844" cy="2052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8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2611"/>
            <a:ext cx="18093690" cy="74683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23601"/>
            <a:ext cx="6433312" cy="5657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23601"/>
            <a:ext cx="4623943" cy="5657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5/25/23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23601"/>
            <a:ext cx="4623943" cy="5657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bdo.com/" TargetMode="External"/><Relationship Id="rId4" Type="http://schemas.openxmlformats.org/officeDocument/2006/relationships/hyperlink" Target="https://www.bdo.com/BDO/media/Report-PDFs/Digital%20Transformation/2021-Retail-Digital-Transformation-Survey_Web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2.deloitte.com/content/dam/Deloitte/us/Documents/consumer-business/2022-retail-industry-outlook.pdf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suse.com/success/office-depot-modernizes-and-saves-over-40-in-it-management-costs-with-suse/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centure.com/_acnmedia/PDF-92/Accenture-Securing-Customer-Trust-Retail-Cyber-Resilience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www.suse.com/sector/retail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use.com/success/c-and-a/" TargetMode="External"/><Relationship Id="rId5" Type="http://schemas.openxmlformats.org/officeDocument/2006/relationships/hyperlink" Target="https://www.suse.com/success/carrefoursa/" TargetMode="External"/><Relationship Id="rId4" Type="http://schemas.openxmlformats.org/officeDocument/2006/relationships/hyperlink" Target="https://www.suse.com/success/office-depot-modernizes-and-saves-over-40-in-it-management-costs-with-sus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11127"/>
            <a:chOff x="0" y="0"/>
            <a:chExt cx="20104100" cy="11311127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100" cy="11311127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5632" y="905255"/>
              <a:ext cx="1673352" cy="30480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0725231" y="5802884"/>
            <a:ext cx="651446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24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10" name="标题 9">
            <a:extLst>
              <a:ext uri="{FF2B5EF4-FFF2-40B4-BE49-F238E27FC236}">
                <a16:creationId xmlns:a16="http://schemas.microsoft.com/office/drawing/2014/main" id="{1D12FB42-0FAF-493B-4282-AC79E70667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2050" y="3507867"/>
            <a:ext cx="8544242" cy="2376297"/>
          </a:xfrm>
        </p:spPr>
        <p:txBody>
          <a:bodyPr/>
          <a:lstStyle/>
          <a:p>
            <a:r>
              <a:rPr lang="en" altLang="zh-CN" dirty="0">
                <a:latin typeface="Source Han Sans CN" panose="020B0500000000000000" pitchFamily="34" charset="-128"/>
                <a:ea typeface="Source Han Sans CN" panose="020B0500000000000000" pitchFamily="34" charset="-128"/>
              </a:rPr>
              <a:t>Personalizing your store of the future</a:t>
            </a:r>
            <a:endParaRPr lang="zh-CN" altLang="en-US" dirty="0"/>
          </a:p>
        </p:txBody>
      </p:sp>
      <p:sp>
        <p:nvSpPr>
          <p:cNvPr id="6" name="副标题 5">
            <a:extLst>
              <a:ext uri="{FF2B5EF4-FFF2-40B4-BE49-F238E27FC236}">
                <a16:creationId xmlns:a16="http://schemas.microsoft.com/office/drawing/2014/main" id="{7E09F9CA-315C-4A31-169C-AD9CF2373879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0197951" y="5884164"/>
            <a:ext cx="7036434" cy="382156"/>
          </a:xfrm>
        </p:spPr>
        <p:txBody>
          <a:bodyPr/>
          <a:lstStyle/>
          <a:p>
            <a:r>
              <a:rPr lang="en" altLang="zh-CN" sz="24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Accelerate retail transformation end to end</a:t>
            </a:r>
            <a:endParaRPr lang="en" altLang="zh-CN" sz="24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23986"/>
            <a:ext cx="20104100" cy="11187430"/>
            <a:chOff x="0" y="123986"/>
            <a:chExt cx="20104100" cy="1118743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6638541"/>
              <a:ext cx="10597151" cy="4670013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86583" y="6635495"/>
              <a:ext cx="8202168" cy="467563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0587300" y="123986"/>
              <a:ext cx="9517380" cy="11184890"/>
            </a:xfrm>
            <a:custGeom>
              <a:avLst/>
              <a:gdLst/>
              <a:ahLst/>
              <a:cxnLst/>
              <a:rect l="l" t="t" r="r" b="b"/>
              <a:pathLst>
                <a:path w="9517380" h="11184890">
                  <a:moveTo>
                    <a:pt x="9516798" y="0"/>
                  </a:moveTo>
                  <a:lnTo>
                    <a:pt x="0" y="0"/>
                  </a:lnTo>
                  <a:lnTo>
                    <a:pt x="0" y="11184571"/>
                  </a:lnTo>
                  <a:lnTo>
                    <a:pt x="9516798" y="11184571"/>
                  </a:lnTo>
                  <a:lnTo>
                    <a:pt x="9516798" y="0"/>
                  </a:lnTo>
                  <a:close/>
                </a:path>
              </a:pathLst>
            </a:custGeom>
            <a:solidFill>
              <a:srgbClr val="0C322C"/>
            </a:solidFill>
          </p:spPr>
          <p:txBody>
            <a:bodyPr wrap="square" lIns="0" tIns="0" rIns="0" bIns="0" rtlCol="0"/>
            <a:lstStyle/>
            <a:p>
              <a:endParaRPr>
                <a:latin typeface="Source Han Sans CN" panose="020B0500000000000000" pitchFamily="34" charset="-128"/>
                <a:ea typeface="Source Han Sans CN" panose="020B0500000000000000" pitchFamily="34" charset="-128"/>
              </a:endParaRPr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1758423" y="1636268"/>
            <a:ext cx="5366384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Five retail imperatives</a:t>
            </a:r>
            <a:endParaRPr sz="28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966268" y="2609850"/>
            <a:ext cx="6182360" cy="116705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18500"/>
              </a:lnSpc>
              <a:spcBef>
                <a:spcPts val="50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Agility and flexibility</a:t>
            </a:r>
            <a:r>
              <a:rPr lang="en-US" altLang="zh-CN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:</a:t>
            </a:r>
            <a:r>
              <a:rPr lang="zh-CN" alt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Post-pandemic, customer expectations continue to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evolve. In order to provide the best experiences possible, further tech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implementation is a must. This requires a flexible core.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8" name="object 8"/>
          <p:cNvSpPr txBox="1">
            <a:spLocks/>
          </p:cNvSpPr>
          <p:nvPr/>
        </p:nvSpPr>
        <p:spPr>
          <a:xfrm>
            <a:off x="11967840" y="2721356"/>
            <a:ext cx="756000" cy="74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01</a:t>
            </a:r>
            <a:endParaRPr sz="48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1922850" y="2727664"/>
            <a:ext cx="720000" cy="43200"/>
          </a:xfrm>
          <a:custGeom>
            <a:avLst/>
            <a:gdLst/>
            <a:ahLst/>
            <a:cxnLst/>
            <a:rect l="l" t="t" r="r" b="b"/>
            <a:pathLst>
              <a:path w="1026159" h="41910">
                <a:moveTo>
                  <a:pt x="1026146" y="0"/>
                </a:moveTo>
                <a:lnTo>
                  <a:pt x="0" y="0"/>
                </a:lnTo>
                <a:lnTo>
                  <a:pt x="0" y="41882"/>
                </a:lnTo>
                <a:lnTo>
                  <a:pt x="1026146" y="41882"/>
                </a:lnTo>
                <a:lnTo>
                  <a:pt x="1026146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966268" y="4261866"/>
            <a:ext cx="6182360" cy="86119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 algn="just">
              <a:lnSpc>
                <a:spcPct val="118500"/>
              </a:lnSpc>
              <a:spcBef>
                <a:spcPts val="50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Retail at the Edge</a:t>
            </a:r>
            <a:r>
              <a:rPr lang="en-US" altLang="zh-CN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:</a:t>
            </a:r>
            <a:r>
              <a:rPr lang="zh-CN" alt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Going digital is not enough. It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'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 now about  consumer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experience differentiation and, much of that will happen at the Edge, at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the closest point to the customer.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11" name="object 11"/>
          <p:cNvSpPr txBox="1">
            <a:spLocks/>
          </p:cNvSpPr>
          <p:nvPr/>
        </p:nvSpPr>
        <p:spPr>
          <a:xfrm>
            <a:off x="11967840" y="4382515"/>
            <a:ext cx="756000" cy="74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02</a:t>
            </a:r>
            <a:endParaRPr sz="48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1922850" y="4388138"/>
            <a:ext cx="720000" cy="43200"/>
          </a:xfrm>
          <a:custGeom>
            <a:avLst/>
            <a:gdLst/>
            <a:ahLst/>
            <a:cxnLst/>
            <a:rect l="l" t="t" r="r" b="b"/>
            <a:pathLst>
              <a:path w="1026159" h="41910">
                <a:moveTo>
                  <a:pt x="1026146" y="0"/>
                </a:moveTo>
                <a:lnTo>
                  <a:pt x="0" y="0"/>
                </a:lnTo>
                <a:lnTo>
                  <a:pt x="0" y="41882"/>
                </a:lnTo>
                <a:lnTo>
                  <a:pt x="1026146" y="41882"/>
                </a:lnTo>
                <a:lnTo>
                  <a:pt x="1026146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966268" y="5919978"/>
            <a:ext cx="6182360" cy="861198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18500"/>
              </a:lnSpc>
              <a:spcBef>
                <a:spcPts val="50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Cost transformation</a:t>
            </a:r>
            <a:r>
              <a:rPr lang="en-US" altLang="zh-CN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:</a:t>
            </a:r>
            <a:r>
              <a:rPr lang="zh-CN" alt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Running an omni-channel operation and assigning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capital to further innovate means cost efficiency will be at the heart of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future organizational strategy.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14" name="object 14"/>
          <p:cNvSpPr txBox="1">
            <a:spLocks/>
          </p:cNvSpPr>
          <p:nvPr/>
        </p:nvSpPr>
        <p:spPr>
          <a:xfrm>
            <a:off x="11967840" y="6037579"/>
            <a:ext cx="756000" cy="74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03</a:t>
            </a:r>
            <a:endParaRPr sz="48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1922850" y="6044422"/>
            <a:ext cx="720000" cy="43200"/>
          </a:xfrm>
          <a:custGeom>
            <a:avLst/>
            <a:gdLst/>
            <a:ahLst/>
            <a:cxnLst/>
            <a:rect l="l" t="t" r="r" b="b"/>
            <a:pathLst>
              <a:path w="1026159" h="41910">
                <a:moveTo>
                  <a:pt x="1026146" y="0"/>
                </a:moveTo>
                <a:lnTo>
                  <a:pt x="0" y="0"/>
                </a:lnTo>
                <a:lnTo>
                  <a:pt x="0" y="41882"/>
                </a:lnTo>
                <a:lnTo>
                  <a:pt x="1026146" y="41882"/>
                </a:lnTo>
                <a:lnTo>
                  <a:pt x="1026146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966268" y="7581139"/>
            <a:ext cx="6182360" cy="116705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18500"/>
              </a:lnSpc>
              <a:spcBef>
                <a:spcPts val="50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Resilience</a:t>
            </a:r>
            <a:r>
              <a:rPr lang="en-US" altLang="zh-CN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:</a:t>
            </a:r>
            <a:r>
              <a:rPr lang="zh-CN" alt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Retailers need to power super-fast transactions and up-to-the-minute insights. As a result, business-critical applications, such as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SAP, need to stay up and running around the clock.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17" name="object 17"/>
          <p:cNvSpPr txBox="1">
            <a:spLocks/>
          </p:cNvSpPr>
          <p:nvPr/>
        </p:nvSpPr>
        <p:spPr>
          <a:xfrm>
            <a:off x="11967840" y="7689595"/>
            <a:ext cx="756000" cy="74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04</a:t>
            </a:r>
            <a:endParaRPr sz="48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1922850" y="7694321"/>
            <a:ext cx="720000" cy="43200"/>
          </a:xfrm>
          <a:custGeom>
            <a:avLst/>
            <a:gdLst/>
            <a:ahLst/>
            <a:cxnLst/>
            <a:rect l="l" t="t" r="r" b="b"/>
            <a:pathLst>
              <a:path w="1026159" h="41909">
                <a:moveTo>
                  <a:pt x="1026146" y="0"/>
                </a:moveTo>
                <a:lnTo>
                  <a:pt x="0" y="0"/>
                </a:lnTo>
                <a:lnTo>
                  <a:pt x="0" y="41884"/>
                </a:lnTo>
                <a:lnTo>
                  <a:pt x="1026146" y="41884"/>
                </a:lnTo>
                <a:lnTo>
                  <a:pt x="1026146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2966268" y="9236203"/>
            <a:ext cx="6182360" cy="859915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19200"/>
              </a:lnSpc>
              <a:spcBef>
                <a:spcPts val="40"/>
              </a:spcBef>
            </a:pPr>
            <a:r>
              <a:rPr sz="160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Security</a:t>
            </a:r>
            <a:r>
              <a:rPr lang="en-US" altLang="zh-CN" sz="160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:</a:t>
            </a:r>
            <a:r>
              <a:rPr sz="160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Century Gothic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As retail infrastructure becomes digitized end-to-end,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protection of operational technology, intellectual property and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customer information is imperative.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20" name="object 20"/>
          <p:cNvSpPr txBox="1">
            <a:spLocks/>
          </p:cNvSpPr>
          <p:nvPr/>
        </p:nvSpPr>
        <p:spPr>
          <a:xfrm>
            <a:off x="11967840" y="9344659"/>
            <a:ext cx="756000" cy="74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05</a:t>
            </a:r>
            <a:endParaRPr sz="48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1922850" y="9350499"/>
            <a:ext cx="720000" cy="43200"/>
          </a:xfrm>
          <a:custGeom>
            <a:avLst/>
            <a:gdLst/>
            <a:ahLst/>
            <a:cxnLst/>
            <a:rect l="l" t="t" r="r" b="b"/>
            <a:pathLst>
              <a:path w="1026159" h="41909">
                <a:moveTo>
                  <a:pt x="1026146" y="0"/>
                </a:moveTo>
                <a:lnTo>
                  <a:pt x="0" y="0"/>
                </a:lnTo>
                <a:lnTo>
                  <a:pt x="0" y="41884"/>
                </a:lnTo>
                <a:lnTo>
                  <a:pt x="1026146" y="41884"/>
                </a:lnTo>
                <a:lnTo>
                  <a:pt x="1026146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856382" y="2386326"/>
            <a:ext cx="4357293" cy="4122924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137795">
              <a:lnSpc>
                <a:spcPct val="116900"/>
              </a:lnSpc>
              <a:spcBef>
                <a:spcPts val="75"/>
              </a:spcBef>
            </a:pP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As the economy emerges from the COVID-19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pandemic and new demographic and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technological shifts become the norm,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organizations must be agile enough to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respond to evolving customer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expectations.</a:t>
            </a:r>
            <a:endParaRPr sz="17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12700" marR="5080">
              <a:lnSpc>
                <a:spcPct val="118000"/>
              </a:lnSpc>
              <a:spcBef>
                <a:spcPts val="1065"/>
              </a:spcBef>
            </a:pP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From fixed point of sale systems to fully-autonomous shopping experiences, each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retailer     will be at a different stage on their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transformation journey. Yet each will share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common goals – to delight consumers, drive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efficiencies and open up new revenue-generating opportunities. </a:t>
            </a:r>
            <a:endParaRPr sz="17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494375" y="2386326"/>
            <a:ext cx="4557674" cy="41286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700"/>
              </a:lnSpc>
              <a:spcBef>
                <a:spcPts val="969"/>
              </a:spcBef>
            </a:pPr>
            <a:r>
              <a:rPr lang="en" altLang="zh-CN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And each will face a similar challenge – to securely manage end-to-end infrastructure while grappling  with budget, legacy IT and integration constraints.</a:t>
            </a:r>
            <a:endParaRPr lang="en" altLang="zh-CN" sz="17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12700" marR="5080">
              <a:lnSpc>
                <a:spcPct val="117700"/>
              </a:lnSpc>
              <a:spcBef>
                <a:spcPts val="969"/>
              </a:spcBef>
            </a:pP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At SUSE, we believe that transformation can be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enhanced and accelerated by open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innovation.    The most successful businesses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will be those that capitalize on interoperable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solutions that let them harness modernization,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no matter where it occurs. For retailers, in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other words, it will be those that can unlock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technological potential in order to create their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store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of the future.</a:t>
            </a:r>
            <a:endParaRPr sz="17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258326" y="7062564"/>
            <a:ext cx="3793723" cy="2365648"/>
          </a:xfrm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12700" marR="5080">
              <a:spcBef>
                <a:spcPts val="165"/>
              </a:spcBef>
            </a:pPr>
            <a:r>
              <a:rPr lang="en" altLang="zh-CN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of retailers are actively 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pursuing digital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transformation, which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means  simply 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"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doing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digital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"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 is not enough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to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/>
              </a:rPr>
              <a:t>stand out.</a:t>
            </a:r>
            <a:endParaRPr sz="22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13335">
              <a:lnSpc>
                <a:spcPct val="100000"/>
              </a:lnSpc>
              <a:spcBef>
                <a:spcPts val="969"/>
              </a:spcBef>
            </a:pPr>
            <a:r>
              <a:rPr sz="13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5"/>
              </a:rPr>
              <a:t>www.bdo.com</a:t>
            </a:r>
            <a:endParaRPr sz="13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889168" y="6789067"/>
            <a:ext cx="1210413" cy="9592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6150" baseline="-17615" dirty="0">
                <a:solidFill>
                  <a:srgbClr val="FF7D4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8</a:t>
            </a:r>
            <a:r>
              <a:rPr lang="en-US" sz="6150" baseline="-17615" dirty="0">
                <a:solidFill>
                  <a:srgbClr val="FF7D4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5%</a:t>
            </a:r>
            <a:endParaRPr sz="22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title"/>
          </p:nvPr>
        </p:nvSpPr>
        <p:spPr>
          <a:xfrm>
            <a:off x="856382" y="1478787"/>
            <a:ext cx="6954520" cy="720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00" dirty="0">
                <a:solidFill>
                  <a:srgbClr val="00000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The retailer</a:t>
            </a:r>
            <a:r>
              <a:rPr lang="en-US" sz="4600" dirty="0">
                <a:solidFill>
                  <a:srgbClr val="00000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'</a:t>
            </a:r>
            <a:r>
              <a:rPr sz="4600" dirty="0">
                <a:solidFill>
                  <a:srgbClr val="00000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 challenge</a:t>
            </a:r>
            <a:endParaRPr sz="4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23986"/>
            <a:ext cx="20104100" cy="11184890"/>
            <a:chOff x="0" y="123986"/>
            <a:chExt cx="20104100" cy="11184890"/>
          </a:xfrm>
        </p:grpSpPr>
        <p:sp>
          <p:nvSpPr>
            <p:cNvPr id="3" name="object 3"/>
            <p:cNvSpPr/>
            <p:nvPr/>
          </p:nvSpPr>
          <p:spPr>
            <a:xfrm>
              <a:off x="10587300" y="123986"/>
              <a:ext cx="9517380" cy="11184890"/>
            </a:xfrm>
            <a:custGeom>
              <a:avLst/>
              <a:gdLst/>
              <a:ahLst/>
              <a:cxnLst/>
              <a:rect l="l" t="t" r="r" b="b"/>
              <a:pathLst>
                <a:path w="9517380" h="11184890">
                  <a:moveTo>
                    <a:pt x="9516798" y="0"/>
                  </a:moveTo>
                  <a:lnTo>
                    <a:pt x="0" y="0"/>
                  </a:lnTo>
                  <a:lnTo>
                    <a:pt x="0" y="11184571"/>
                  </a:lnTo>
                  <a:lnTo>
                    <a:pt x="9516798" y="11184571"/>
                  </a:lnTo>
                  <a:lnTo>
                    <a:pt x="9516798" y="0"/>
                  </a:lnTo>
                  <a:close/>
                </a:path>
              </a:pathLst>
            </a:custGeom>
            <a:solidFill>
              <a:srgbClr val="0C322C"/>
            </a:solidFill>
          </p:spPr>
          <p:txBody>
            <a:bodyPr wrap="square" lIns="0" tIns="0" rIns="0" bIns="0" rtlCol="0"/>
            <a:lstStyle/>
            <a:p>
              <a:endParaRPr>
                <a:latin typeface="Source Han Sans CN" panose="020B0500000000000000" pitchFamily="34" charset="-128"/>
                <a:ea typeface="Source Han Sans CN" panose="020B0500000000000000" pitchFamily="34" charset="-128"/>
              </a:endParaRPr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549568"/>
              <a:ext cx="10587300" cy="5758986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888717" y="2851728"/>
            <a:ext cx="4748744" cy="1820498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ct val="117400"/>
              </a:lnSpc>
              <a:spcBef>
                <a:spcPts val="65"/>
              </a:spcBef>
            </a:pP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Only by selecting the best-of-breed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technology and supporting agile, secure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and optimized infrastructure can retailers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deliver on the promise of end-to-end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transformation. That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'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 why key sector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players  look to SUSE for comprehensive,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open-source solutions.</a:t>
            </a:r>
            <a:endParaRPr sz="17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441273" y="857250"/>
            <a:ext cx="1524000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SUSE offers: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856381" y="1515363"/>
            <a:ext cx="9497489" cy="728405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12700" marR="5080">
              <a:lnSpc>
                <a:spcPts val="4900"/>
              </a:lnSpc>
              <a:spcBef>
                <a:spcPts val="780"/>
              </a:spcBef>
            </a:pPr>
            <a:r>
              <a:rPr sz="4600" dirty="0">
                <a:solidFill>
                  <a:srgbClr val="00000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How to meet the</a:t>
            </a:r>
            <a:r>
              <a:rPr lang="en-US" sz="4600" dirty="0">
                <a:solidFill>
                  <a:srgbClr val="00000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4600" dirty="0">
                <a:solidFill>
                  <a:srgbClr val="00000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retail imperatives</a:t>
            </a:r>
            <a:endParaRPr sz="4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06627" y="2785773"/>
            <a:ext cx="3347244" cy="167340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>
              <a:spcBef>
                <a:spcPts val="135"/>
              </a:spcBef>
            </a:pPr>
            <a:r>
              <a:rPr lang="en" altLang="zh-CN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of executives believe 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consumers will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prioritize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stock availability over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retailer loyalty.</a:t>
            </a:r>
            <a:endParaRPr sz="22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0320">
              <a:lnSpc>
                <a:spcPct val="100000"/>
              </a:lnSpc>
              <a:spcBef>
                <a:spcPts val="850"/>
              </a:spcBef>
            </a:pPr>
            <a:r>
              <a:rPr sz="13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www2.deloitte.com</a:t>
            </a:r>
            <a:endParaRPr sz="13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753907" y="2372710"/>
            <a:ext cx="1401501" cy="9592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6150" baseline="-18292" dirty="0">
                <a:solidFill>
                  <a:srgbClr val="FF7D4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8</a:t>
            </a:r>
            <a:r>
              <a:rPr lang="en-US" sz="6150" baseline="-18292" dirty="0">
                <a:solidFill>
                  <a:srgbClr val="FF7D4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0%</a:t>
            </a:r>
            <a:endParaRPr sz="22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425952" y="5547359"/>
            <a:ext cx="7162800" cy="5763768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11441273" y="1515363"/>
            <a:ext cx="7809433" cy="9040873"/>
          </a:xfrm>
          <a:prstGeom prst="rect">
            <a:avLst/>
          </a:prstGeom>
        </p:spPr>
        <p:txBody>
          <a:bodyPr vert="horz" wrap="square" lIns="0" tIns="1866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10"/>
              </a:spcBef>
              <a:tabLst>
                <a:tab pos="325755" algn="l"/>
              </a:tabLst>
            </a:pPr>
            <a:r>
              <a:rPr lang="en-US" sz="24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1. </a:t>
            </a:r>
            <a:r>
              <a:rPr lang="en" altLang="zh-CN" sz="24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Infrastructure versatility</a:t>
            </a:r>
            <a:endParaRPr lang="en" altLang="zh-CN" sz="24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325755" marR="5080">
              <a:lnSpc>
                <a:spcPct val="118500"/>
              </a:lnSpc>
              <a:spcBef>
                <a:spcPts val="625"/>
              </a:spcBef>
            </a:pPr>
            <a:r>
              <a:rPr lang="en" altLang="zh-CN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Retailers, seeking to drive rapid digital transformation in order to build differentiating omni-channel customer experiences, remain concerned by the lack of  agility and lock-in offered by legacy IT infrastructure solutions.</a:t>
            </a:r>
            <a:endParaRPr lang="en" altLang="zh-CN"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325755" marR="233679" indent="-635">
              <a:lnSpc>
                <a:spcPct val="116500"/>
              </a:lnSpc>
              <a:spcBef>
                <a:spcPts val="1065"/>
              </a:spcBef>
            </a:pPr>
            <a:r>
              <a:rPr lang="en" altLang="zh-CN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How SUSE can help: </a:t>
            </a:r>
            <a:r>
              <a:rPr lang="en" altLang="zh-CN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SUSE Manager for Retail delivers best-in-class open -source infrastructure management. SUSE Harvester futureproofs and modernizes the technology stack, while SUSE Linux Enterprise Server is the preferred platform for SAP customers.</a:t>
            </a:r>
            <a:endParaRPr lang="en-US" sz="1600" dirty="0">
              <a:solidFill>
                <a:srgbClr val="FFFFFF"/>
              </a:solidFill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83845" indent="-271145">
              <a:lnSpc>
                <a:spcPct val="100000"/>
              </a:lnSpc>
              <a:spcBef>
                <a:spcPts val="1470"/>
              </a:spcBef>
              <a:buAutoNum type="arabicPeriod" startAt="2"/>
              <a:tabLst>
                <a:tab pos="283845" algn="l"/>
              </a:tabLst>
            </a:pPr>
            <a:r>
              <a:rPr sz="24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End-to-end customer experience transformation</a:t>
            </a:r>
            <a:endParaRPr sz="24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306070" marR="5080">
              <a:lnSpc>
                <a:spcPct val="118500"/>
              </a:lnSpc>
              <a:spcBef>
                <a:spcPts val="605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To drive growth, retailers must deliver personalized, reliable, seamless and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differentiated customer experiences. Integrating new technologies and supporting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scale  is a must.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64160" marR="90170" indent="-635">
              <a:lnSpc>
                <a:spcPct val="118200"/>
              </a:lnSpc>
              <a:spcBef>
                <a:spcPts val="1035"/>
              </a:spcBef>
            </a:pP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How SUSE can help: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SUSE Linux Enterprise Server15 SP3 allows retailers to deploy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and leverage the newest point of sales (POS) systems. SUSE Rancher and K3s light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-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weight Kubernetes oversees production workloads across resource-restrained,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remote locations or on IoT devices. SUSE’s GitOps-driven continuous delivery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capability manages multiple Edge-based clusters.</a:t>
            </a:r>
            <a:r>
              <a:rPr sz="1600" dirty="0"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.</a:t>
            </a: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88290" indent="-275590">
              <a:lnSpc>
                <a:spcPct val="100000"/>
              </a:lnSpc>
              <a:buAutoNum type="arabicPeriod" startAt="3"/>
              <a:tabLst>
                <a:tab pos="288290" algn="l"/>
              </a:tabLst>
            </a:pPr>
            <a:r>
              <a:rPr sz="24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Infrastructure management optimization</a:t>
            </a:r>
            <a:endParaRPr sz="24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306070" marR="252095">
              <a:lnSpc>
                <a:spcPct val="118500"/>
              </a:lnSpc>
              <a:spcBef>
                <a:spcPts val="605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Accelerated technology adoption is often slowed by monolithic legacy  systems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which are hard to change. Those looking to deploy radical transformation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strategies know the importance of end-to-end infrastructure management.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85115" marR="100965" indent="-635">
              <a:lnSpc>
                <a:spcPct val="116500"/>
              </a:lnSpc>
              <a:spcBef>
                <a:spcPts val="1065"/>
              </a:spcBef>
            </a:pP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How SUSE can help: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SUSE Manager for Retail scales to tens of thousands of end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point devices and beyond. SUSE Rancher provides a comprehensive management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view, simplifying and optimizing the management of Edge, POS and other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technologies across retail infrastructure.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23986"/>
            <a:ext cx="20104100" cy="11187430"/>
            <a:chOff x="0" y="123986"/>
            <a:chExt cx="20104100" cy="1118743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235502"/>
              <a:ext cx="10587300" cy="8073052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71144" y="3233927"/>
              <a:ext cx="9817608" cy="807720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2925094" y="1605788"/>
            <a:ext cx="5966156" cy="15079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Business-critical Linux</a:t>
            </a:r>
            <a:endParaRPr sz="28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315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Run workloads across cloud and on-premises.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12700" marR="5080">
              <a:lnSpc>
                <a:spcPct val="112900"/>
              </a:lnSpc>
              <a:spcBef>
                <a:spcPts val="930"/>
              </a:spcBef>
            </a:pP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Benefits: Accelerates innovation and enables faster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market response.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925094" y="3797300"/>
            <a:ext cx="5966156" cy="2073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Enterprise Container Management</a:t>
            </a:r>
            <a:endParaRPr sz="28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315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Orchestrate containerized applications.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12700" marR="617855">
              <a:lnSpc>
                <a:spcPct val="114300"/>
              </a:lnSpc>
              <a:spcBef>
                <a:spcPts val="885"/>
              </a:spcBef>
            </a:pP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Benefits: Maximizes development agility and 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unifies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clusters to ensure consistent operations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workload</a:t>
            </a:r>
            <a:r>
              <a:rPr lang="en" sz="1600" dirty="0"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lang="en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management, and enterprise-grade security – from core to cloud to Edge.</a:t>
            </a:r>
            <a:endParaRPr lang="en"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925094" y="6359737"/>
            <a:ext cx="5966156" cy="15079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Run SAP</a:t>
            </a:r>
            <a:endParaRPr sz="28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340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Delivers mission-critical SAP solutions.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12700" marR="5080">
              <a:lnSpc>
                <a:spcPct val="112900"/>
              </a:lnSpc>
              <a:spcBef>
                <a:spcPts val="905"/>
              </a:spcBef>
            </a:pP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Benefits: Reduces service outage risks and deploys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SAP</a:t>
            </a:r>
            <a:r>
              <a:rPr lang="en-US"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services faster on-premises and in the cloud.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1765796" y="1724512"/>
            <a:ext cx="949960" cy="7618095"/>
            <a:chOff x="11765796" y="1724512"/>
            <a:chExt cx="949960" cy="7618095"/>
          </a:xfrm>
        </p:grpSpPr>
        <p:sp>
          <p:nvSpPr>
            <p:cNvPr id="9" name="object 9"/>
            <p:cNvSpPr/>
            <p:nvPr/>
          </p:nvSpPr>
          <p:spPr>
            <a:xfrm>
              <a:off x="11788593" y="6324783"/>
              <a:ext cx="655955" cy="655955"/>
            </a:xfrm>
            <a:custGeom>
              <a:avLst/>
              <a:gdLst/>
              <a:ahLst/>
              <a:cxnLst/>
              <a:rect l="l" t="t" r="r" b="b"/>
              <a:pathLst>
                <a:path w="655954" h="655954">
                  <a:moveTo>
                    <a:pt x="655645" y="327822"/>
                  </a:moveTo>
                  <a:lnTo>
                    <a:pt x="655645" y="257573"/>
                  </a:lnTo>
                  <a:lnTo>
                    <a:pt x="599960" y="257573"/>
                  </a:lnTo>
                  <a:lnTo>
                    <a:pt x="594319" y="238517"/>
                  </a:lnTo>
                  <a:lnTo>
                    <a:pt x="587391" y="220053"/>
                  </a:lnTo>
                  <a:lnTo>
                    <a:pt x="579232" y="202229"/>
                  </a:lnTo>
                  <a:lnTo>
                    <a:pt x="569898" y="185093"/>
                  </a:lnTo>
                  <a:lnTo>
                    <a:pt x="609300" y="145691"/>
                  </a:lnTo>
                  <a:lnTo>
                    <a:pt x="509953" y="46344"/>
                  </a:lnTo>
                  <a:lnTo>
                    <a:pt x="470551" y="85756"/>
                  </a:lnTo>
                  <a:lnTo>
                    <a:pt x="453420" y="76416"/>
                  </a:lnTo>
                  <a:lnTo>
                    <a:pt x="435595" y="68254"/>
                  </a:lnTo>
                  <a:lnTo>
                    <a:pt x="417128" y="61325"/>
                  </a:lnTo>
                  <a:lnTo>
                    <a:pt x="398071" y="55684"/>
                  </a:lnTo>
                  <a:lnTo>
                    <a:pt x="398071" y="0"/>
                  </a:lnTo>
                  <a:lnTo>
                    <a:pt x="257573" y="0"/>
                  </a:lnTo>
                  <a:lnTo>
                    <a:pt x="257573" y="55684"/>
                  </a:lnTo>
                  <a:lnTo>
                    <a:pt x="238518" y="61325"/>
                  </a:lnTo>
                  <a:lnTo>
                    <a:pt x="220054" y="68254"/>
                  </a:lnTo>
                  <a:lnTo>
                    <a:pt x="202233" y="76416"/>
                  </a:lnTo>
                  <a:lnTo>
                    <a:pt x="185104" y="85756"/>
                  </a:lnTo>
                  <a:lnTo>
                    <a:pt x="145691" y="46344"/>
                  </a:lnTo>
                  <a:lnTo>
                    <a:pt x="46344" y="145691"/>
                  </a:lnTo>
                  <a:lnTo>
                    <a:pt x="85756" y="185093"/>
                  </a:lnTo>
                  <a:lnTo>
                    <a:pt x="76416" y="202229"/>
                  </a:lnTo>
                  <a:lnTo>
                    <a:pt x="68254" y="220053"/>
                  </a:lnTo>
                  <a:lnTo>
                    <a:pt x="61325" y="238517"/>
                  </a:lnTo>
                  <a:lnTo>
                    <a:pt x="55684" y="257573"/>
                  </a:lnTo>
                  <a:lnTo>
                    <a:pt x="0" y="257573"/>
                  </a:lnTo>
                  <a:lnTo>
                    <a:pt x="0" y="398071"/>
                  </a:lnTo>
                  <a:lnTo>
                    <a:pt x="55684" y="398071"/>
                  </a:lnTo>
                  <a:lnTo>
                    <a:pt x="61325" y="417127"/>
                  </a:lnTo>
                  <a:lnTo>
                    <a:pt x="68254" y="435591"/>
                  </a:lnTo>
                  <a:lnTo>
                    <a:pt x="76416" y="453415"/>
                  </a:lnTo>
                  <a:lnTo>
                    <a:pt x="85756" y="470551"/>
                  </a:lnTo>
                  <a:lnTo>
                    <a:pt x="46344" y="509953"/>
                  </a:lnTo>
                  <a:lnTo>
                    <a:pt x="145691" y="609300"/>
                  </a:lnTo>
                  <a:lnTo>
                    <a:pt x="185104" y="569888"/>
                  </a:lnTo>
                  <a:lnTo>
                    <a:pt x="202233" y="579228"/>
                  </a:lnTo>
                  <a:lnTo>
                    <a:pt x="220054" y="587390"/>
                  </a:lnTo>
                  <a:lnTo>
                    <a:pt x="238518" y="594319"/>
                  </a:lnTo>
                  <a:lnTo>
                    <a:pt x="257573" y="599960"/>
                  </a:lnTo>
                  <a:lnTo>
                    <a:pt x="257573" y="655645"/>
                  </a:lnTo>
                  <a:lnTo>
                    <a:pt x="327822" y="655645"/>
                  </a:lnTo>
                </a:path>
                <a:path w="655954" h="655954">
                  <a:moveTo>
                    <a:pt x="327822" y="468320"/>
                  </a:moveTo>
                  <a:lnTo>
                    <a:pt x="283417" y="461157"/>
                  </a:lnTo>
                  <a:lnTo>
                    <a:pt x="244852" y="441211"/>
                  </a:lnTo>
                  <a:lnTo>
                    <a:pt x="214440" y="410796"/>
                  </a:lnTo>
                  <a:lnTo>
                    <a:pt x="194496" y="372228"/>
                  </a:lnTo>
                  <a:lnTo>
                    <a:pt x="187334" y="327822"/>
                  </a:lnTo>
                  <a:lnTo>
                    <a:pt x="194496" y="283416"/>
                  </a:lnTo>
                  <a:lnTo>
                    <a:pt x="214440" y="244848"/>
                  </a:lnTo>
                  <a:lnTo>
                    <a:pt x="244852" y="214433"/>
                  </a:lnTo>
                  <a:lnTo>
                    <a:pt x="283417" y="194487"/>
                  </a:lnTo>
                  <a:lnTo>
                    <a:pt x="327822" y="187324"/>
                  </a:lnTo>
                  <a:lnTo>
                    <a:pt x="372232" y="194487"/>
                  </a:lnTo>
                  <a:lnTo>
                    <a:pt x="410800" y="214433"/>
                  </a:lnTo>
                  <a:lnTo>
                    <a:pt x="441214" y="244848"/>
                  </a:lnTo>
                  <a:lnTo>
                    <a:pt x="461158" y="283416"/>
                  </a:lnTo>
                  <a:lnTo>
                    <a:pt x="468320" y="327822"/>
                  </a:lnTo>
                </a:path>
              </a:pathLst>
            </a:custGeom>
            <a:ln w="45593">
              <a:solidFill>
                <a:srgbClr val="FF7D4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Source Han Sans CN" panose="020B0500000000000000" pitchFamily="34" charset="-128"/>
                <a:ea typeface="Source Han Sans CN" panose="020B0500000000000000" pitchFamily="34" charset="-128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2164349" y="6708239"/>
              <a:ext cx="551815" cy="320675"/>
            </a:xfrm>
            <a:custGeom>
              <a:avLst/>
              <a:gdLst/>
              <a:ahLst/>
              <a:cxnLst/>
              <a:rect l="l" t="t" r="r" b="b"/>
              <a:pathLst>
                <a:path w="551815" h="320675">
                  <a:moveTo>
                    <a:pt x="0" y="0"/>
                  </a:moveTo>
                  <a:lnTo>
                    <a:pt x="551218" y="0"/>
                  </a:lnTo>
                </a:path>
                <a:path w="551815" h="320675">
                  <a:moveTo>
                    <a:pt x="0" y="106708"/>
                  </a:moveTo>
                  <a:lnTo>
                    <a:pt x="455347" y="106708"/>
                  </a:lnTo>
                </a:path>
                <a:path w="551815" h="320675">
                  <a:moveTo>
                    <a:pt x="0" y="213407"/>
                  </a:moveTo>
                  <a:lnTo>
                    <a:pt x="335518" y="213407"/>
                  </a:lnTo>
                </a:path>
                <a:path w="551815" h="320675">
                  <a:moveTo>
                    <a:pt x="0" y="320115"/>
                  </a:moveTo>
                  <a:lnTo>
                    <a:pt x="215689" y="320115"/>
                  </a:lnTo>
                </a:path>
              </a:pathLst>
            </a:custGeom>
            <a:ln w="45593">
              <a:solidFill>
                <a:srgbClr val="F0F0F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Source Han Sans CN" panose="020B0500000000000000" pitchFamily="34" charset="-128"/>
                <a:ea typeface="Source Han Sans CN" panose="020B0500000000000000" pitchFamily="34" charset="-128"/>
              </a:endParaRPr>
            </a:p>
          </p:txBody>
        </p:sp>
        <p:sp>
          <p:nvSpPr>
            <p:cNvPr id="11" name="object 11"/>
            <p:cNvSpPr/>
            <p:nvPr/>
          </p:nvSpPr>
          <p:spPr>
            <a:xfrm>
              <a:off x="11852912" y="8569368"/>
              <a:ext cx="706755" cy="419734"/>
            </a:xfrm>
            <a:custGeom>
              <a:avLst/>
              <a:gdLst/>
              <a:ahLst/>
              <a:cxnLst/>
              <a:rect l="l" t="t" r="r" b="b"/>
              <a:pathLst>
                <a:path w="706754" h="419734">
                  <a:moveTo>
                    <a:pt x="198768" y="419631"/>
                  </a:moveTo>
                  <a:lnTo>
                    <a:pt x="0" y="419631"/>
                  </a:lnTo>
                  <a:lnTo>
                    <a:pt x="0" y="287122"/>
                  </a:lnTo>
                  <a:lnTo>
                    <a:pt x="8676" y="244135"/>
                  </a:lnTo>
                  <a:lnTo>
                    <a:pt x="32340" y="209031"/>
                  </a:lnTo>
                  <a:lnTo>
                    <a:pt x="67440" y="185364"/>
                  </a:lnTo>
                  <a:lnTo>
                    <a:pt x="110425" y="176685"/>
                  </a:lnTo>
                  <a:lnTo>
                    <a:pt x="132509" y="176685"/>
                  </a:lnTo>
                  <a:lnTo>
                    <a:pt x="132509" y="110436"/>
                  </a:lnTo>
                  <a:lnTo>
                    <a:pt x="141187" y="67449"/>
                  </a:lnTo>
                  <a:lnTo>
                    <a:pt x="164853" y="32345"/>
                  </a:lnTo>
                  <a:lnTo>
                    <a:pt x="199953" y="8678"/>
                  </a:lnTo>
                  <a:lnTo>
                    <a:pt x="242935" y="0"/>
                  </a:lnTo>
                  <a:lnTo>
                    <a:pt x="485880" y="0"/>
                  </a:lnTo>
                  <a:lnTo>
                    <a:pt x="528865" y="8678"/>
                  </a:lnTo>
                  <a:lnTo>
                    <a:pt x="563965" y="32345"/>
                  </a:lnTo>
                  <a:lnTo>
                    <a:pt x="587629" y="67449"/>
                  </a:lnTo>
                  <a:lnTo>
                    <a:pt x="596306" y="110436"/>
                  </a:lnTo>
                  <a:lnTo>
                    <a:pt x="596306" y="220862"/>
                  </a:lnTo>
                  <a:lnTo>
                    <a:pt x="639293" y="229540"/>
                  </a:lnTo>
                  <a:lnTo>
                    <a:pt x="674397" y="253206"/>
                  </a:lnTo>
                  <a:lnTo>
                    <a:pt x="698065" y="288307"/>
                  </a:lnTo>
                  <a:lnTo>
                    <a:pt x="706743" y="331288"/>
                  </a:lnTo>
                  <a:lnTo>
                    <a:pt x="706743" y="419631"/>
                  </a:lnTo>
                  <a:lnTo>
                    <a:pt x="507963" y="419631"/>
                  </a:lnTo>
                </a:path>
              </a:pathLst>
            </a:custGeom>
            <a:ln w="41716">
              <a:solidFill>
                <a:srgbClr val="8FEBCC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Source Han Sans CN" panose="020B0500000000000000" pitchFamily="34" charset="-128"/>
                <a:ea typeface="Source Han Sans CN" panose="020B0500000000000000" pitchFamily="34" charset="-128"/>
              </a:endParaRPr>
            </a:p>
          </p:txBody>
        </p:sp>
        <p:sp>
          <p:nvSpPr>
            <p:cNvPr id="12" name="object 12"/>
            <p:cNvSpPr/>
            <p:nvPr/>
          </p:nvSpPr>
          <p:spPr>
            <a:xfrm>
              <a:off x="11941249" y="8834400"/>
              <a:ext cx="530225" cy="419734"/>
            </a:xfrm>
            <a:custGeom>
              <a:avLst/>
              <a:gdLst/>
              <a:ahLst/>
              <a:cxnLst/>
              <a:rect l="l" t="t" r="r" b="b"/>
              <a:pathLst>
                <a:path w="530225" h="419734">
                  <a:moveTo>
                    <a:pt x="265028" y="0"/>
                  </a:moveTo>
                  <a:lnTo>
                    <a:pt x="265028" y="419631"/>
                  </a:lnTo>
                </a:path>
                <a:path w="530225" h="419734">
                  <a:moveTo>
                    <a:pt x="176685" y="44166"/>
                  </a:moveTo>
                  <a:lnTo>
                    <a:pt x="176685" y="265028"/>
                  </a:lnTo>
                  <a:lnTo>
                    <a:pt x="0" y="265028"/>
                  </a:lnTo>
                </a:path>
                <a:path w="530225" h="419734">
                  <a:moveTo>
                    <a:pt x="353371" y="44166"/>
                  </a:moveTo>
                  <a:lnTo>
                    <a:pt x="353371" y="331288"/>
                  </a:lnTo>
                  <a:lnTo>
                    <a:pt x="530057" y="331288"/>
                  </a:lnTo>
                </a:path>
              </a:pathLst>
            </a:custGeom>
            <a:ln w="41716">
              <a:solidFill>
                <a:srgbClr val="F0F0F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Source Han Sans CN" panose="020B0500000000000000" pitchFamily="34" charset="-128"/>
                <a:ea typeface="Source Han Sans CN" panose="020B0500000000000000" pitchFamily="34" charset="-128"/>
              </a:endParaRPr>
            </a:p>
          </p:txBody>
        </p:sp>
        <p:sp>
          <p:nvSpPr>
            <p:cNvPr id="13" name="object 13"/>
            <p:cNvSpPr/>
            <p:nvPr/>
          </p:nvSpPr>
          <p:spPr>
            <a:xfrm>
              <a:off x="11852903" y="9099429"/>
              <a:ext cx="706755" cy="243204"/>
            </a:xfrm>
            <a:custGeom>
              <a:avLst/>
              <a:gdLst/>
              <a:ahLst/>
              <a:cxnLst/>
              <a:rect l="l" t="t" r="r" b="b"/>
              <a:pathLst>
                <a:path w="706754" h="243204">
                  <a:moveTo>
                    <a:pt x="44176" y="0"/>
                  </a:moveTo>
                  <a:lnTo>
                    <a:pt x="0" y="0"/>
                  </a:lnTo>
                </a:path>
                <a:path w="706754" h="243204">
                  <a:moveTo>
                    <a:pt x="353371" y="198768"/>
                  </a:moveTo>
                  <a:lnTo>
                    <a:pt x="353371" y="242945"/>
                  </a:lnTo>
                </a:path>
                <a:path w="706754" h="243204">
                  <a:moveTo>
                    <a:pt x="662576" y="66259"/>
                  </a:moveTo>
                  <a:lnTo>
                    <a:pt x="706743" y="66259"/>
                  </a:lnTo>
                </a:path>
              </a:pathLst>
            </a:custGeom>
            <a:ln w="41716">
              <a:solidFill>
                <a:srgbClr val="8FEBCC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Source Han Sans CN" panose="020B0500000000000000" pitchFamily="34" charset="-128"/>
                <a:ea typeface="Source Han Sans CN" panose="020B0500000000000000" pitchFamily="34" charset="-128"/>
              </a:endParaRPr>
            </a:p>
          </p:txBody>
        </p:sp>
        <p:sp>
          <p:nvSpPr>
            <p:cNvPr id="14" name="object 14"/>
            <p:cNvSpPr/>
            <p:nvPr/>
          </p:nvSpPr>
          <p:spPr>
            <a:xfrm>
              <a:off x="11872119" y="2055266"/>
              <a:ext cx="505459" cy="41910"/>
            </a:xfrm>
            <a:custGeom>
              <a:avLst/>
              <a:gdLst/>
              <a:ahLst/>
              <a:cxnLst/>
              <a:rect l="l" t="t" r="r" b="b"/>
              <a:pathLst>
                <a:path w="505459" h="41910">
                  <a:moveTo>
                    <a:pt x="505282" y="0"/>
                  </a:moveTo>
                  <a:lnTo>
                    <a:pt x="0" y="0"/>
                  </a:lnTo>
                  <a:lnTo>
                    <a:pt x="0" y="41495"/>
                  </a:lnTo>
                  <a:lnTo>
                    <a:pt x="505282" y="41495"/>
                  </a:lnTo>
                  <a:lnTo>
                    <a:pt x="505282" y="0"/>
                  </a:lnTo>
                  <a:close/>
                </a:path>
              </a:pathLst>
            </a:custGeom>
            <a:solidFill>
              <a:srgbClr val="8FEBCC"/>
            </a:solidFill>
          </p:spPr>
          <p:txBody>
            <a:bodyPr wrap="square" lIns="0" tIns="0" rIns="0" bIns="0" rtlCol="0"/>
            <a:lstStyle/>
            <a:p>
              <a:endParaRPr>
                <a:latin typeface="Source Han Sans CN" panose="020B0500000000000000" pitchFamily="34" charset="-128"/>
                <a:ea typeface="Source Han Sans CN" panose="020B0500000000000000" pitchFamily="34" charset="-128"/>
              </a:endParaRPr>
            </a:p>
          </p:txBody>
        </p:sp>
        <p:pic>
          <p:nvPicPr>
            <p:cNvPr id="15" name="object 1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005145" y="1812396"/>
              <a:ext cx="130591" cy="196495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939240" y="2143150"/>
              <a:ext cx="196495" cy="196495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11784228" y="1724519"/>
              <a:ext cx="844550" cy="2957195"/>
            </a:xfrm>
            <a:custGeom>
              <a:avLst/>
              <a:gdLst/>
              <a:ahLst/>
              <a:cxnLst/>
              <a:rect l="l" t="t" r="r" b="b"/>
              <a:pathLst>
                <a:path w="844550" h="2957195">
                  <a:moveTo>
                    <a:pt x="43942" y="330758"/>
                  </a:moveTo>
                  <a:lnTo>
                    <a:pt x="0" y="330758"/>
                  </a:lnTo>
                  <a:lnTo>
                    <a:pt x="0" y="372249"/>
                  </a:lnTo>
                  <a:lnTo>
                    <a:pt x="43942" y="372249"/>
                  </a:lnTo>
                  <a:lnTo>
                    <a:pt x="43942" y="330758"/>
                  </a:lnTo>
                  <a:close/>
                </a:path>
                <a:path w="844550" h="2957195">
                  <a:moveTo>
                    <a:pt x="196494" y="659079"/>
                  </a:moveTo>
                  <a:lnTo>
                    <a:pt x="155003" y="659079"/>
                  </a:lnTo>
                  <a:lnTo>
                    <a:pt x="155003" y="703021"/>
                  </a:lnTo>
                  <a:lnTo>
                    <a:pt x="196494" y="703021"/>
                  </a:lnTo>
                  <a:lnTo>
                    <a:pt x="196494" y="659079"/>
                  </a:lnTo>
                  <a:close/>
                </a:path>
                <a:path w="844550" h="2957195">
                  <a:moveTo>
                    <a:pt x="262420" y="0"/>
                  </a:moveTo>
                  <a:lnTo>
                    <a:pt x="220916" y="0"/>
                  </a:lnTo>
                  <a:lnTo>
                    <a:pt x="220916" y="43942"/>
                  </a:lnTo>
                  <a:lnTo>
                    <a:pt x="262420" y="43942"/>
                  </a:lnTo>
                  <a:lnTo>
                    <a:pt x="262420" y="0"/>
                  </a:lnTo>
                  <a:close/>
                </a:path>
                <a:path w="844550" h="2957195">
                  <a:moveTo>
                    <a:pt x="793280" y="2477122"/>
                  </a:moveTo>
                  <a:lnTo>
                    <a:pt x="751878" y="2477122"/>
                  </a:lnTo>
                  <a:lnTo>
                    <a:pt x="751878" y="2518549"/>
                  </a:lnTo>
                  <a:lnTo>
                    <a:pt x="751878" y="2914789"/>
                  </a:lnTo>
                  <a:lnTo>
                    <a:pt x="92214" y="2914789"/>
                  </a:lnTo>
                  <a:lnTo>
                    <a:pt x="92214" y="2518549"/>
                  </a:lnTo>
                  <a:lnTo>
                    <a:pt x="751878" y="2518549"/>
                  </a:lnTo>
                  <a:lnTo>
                    <a:pt x="751878" y="2477122"/>
                  </a:lnTo>
                  <a:lnTo>
                    <a:pt x="751878" y="2476639"/>
                  </a:lnTo>
                  <a:lnTo>
                    <a:pt x="50812" y="2476639"/>
                  </a:lnTo>
                  <a:lnTo>
                    <a:pt x="50812" y="2518549"/>
                  </a:lnTo>
                  <a:lnTo>
                    <a:pt x="50812" y="2914789"/>
                  </a:lnTo>
                  <a:lnTo>
                    <a:pt x="50812" y="2956699"/>
                  </a:lnTo>
                  <a:lnTo>
                    <a:pt x="793280" y="2956699"/>
                  </a:lnTo>
                  <a:lnTo>
                    <a:pt x="793280" y="2915272"/>
                  </a:lnTo>
                  <a:lnTo>
                    <a:pt x="793280" y="2914789"/>
                  </a:lnTo>
                  <a:lnTo>
                    <a:pt x="793280" y="2477122"/>
                  </a:lnTo>
                  <a:close/>
                </a:path>
                <a:path w="844550" h="2957195">
                  <a:moveTo>
                    <a:pt x="844080" y="351510"/>
                  </a:moveTo>
                  <a:lnTo>
                    <a:pt x="594385" y="129552"/>
                  </a:lnTo>
                  <a:lnTo>
                    <a:pt x="594385" y="242887"/>
                  </a:lnTo>
                  <a:lnTo>
                    <a:pt x="395427" y="242887"/>
                  </a:lnTo>
                  <a:lnTo>
                    <a:pt x="395427" y="284378"/>
                  </a:lnTo>
                  <a:lnTo>
                    <a:pt x="635889" y="284378"/>
                  </a:lnTo>
                  <a:lnTo>
                    <a:pt x="635889" y="221970"/>
                  </a:lnTo>
                  <a:lnTo>
                    <a:pt x="781634" y="351510"/>
                  </a:lnTo>
                  <a:lnTo>
                    <a:pt x="635889" y="481063"/>
                  </a:lnTo>
                  <a:lnTo>
                    <a:pt x="635889" y="418642"/>
                  </a:lnTo>
                  <a:lnTo>
                    <a:pt x="395427" y="418642"/>
                  </a:lnTo>
                  <a:lnTo>
                    <a:pt x="395427" y="460133"/>
                  </a:lnTo>
                  <a:lnTo>
                    <a:pt x="594385" y="460133"/>
                  </a:lnTo>
                  <a:lnTo>
                    <a:pt x="594385" y="573468"/>
                  </a:lnTo>
                  <a:lnTo>
                    <a:pt x="844080" y="351510"/>
                  </a:lnTo>
                  <a:close/>
                </a:path>
              </a:pathLst>
            </a:custGeom>
            <a:solidFill>
              <a:srgbClr val="F0F0F0"/>
            </a:solidFill>
          </p:spPr>
          <p:txBody>
            <a:bodyPr wrap="square" lIns="0" tIns="0" rIns="0" bIns="0" rtlCol="0"/>
            <a:lstStyle/>
            <a:p>
              <a:endParaRPr>
                <a:latin typeface="Source Han Sans CN" panose="020B0500000000000000" pitchFamily="34" charset="-128"/>
                <a:ea typeface="Source Han Sans CN" panose="020B0500000000000000" pitchFamily="34" charset="-128"/>
              </a:endParaRPr>
            </a:p>
          </p:txBody>
        </p:sp>
        <p:sp>
          <p:nvSpPr>
            <p:cNvPr id="18" name="object 18"/>
            <p:cNvSpPr/>
            <p:nvPr/>
          </p:nvSpPr>
          <p:spPr>
            <a:xfrm>
              <a:off x="11922684" y="4288548"/>
              <a:ext cx="567690" cy="307340"/>
            </a:xfrm>
            <a:custGeom>
              <a:avLst/>
              <a:gdLst/>
              <a:ahLst/>
              <a:cxnLst/>
              <a:rect l="l" t="t" r="r" b="b"/>
              <a:pathLst>
                <a:path w="567690" h="307339">
                  <a:moveTo>
                    <a:pt x="304292" y="723"/>
                  </a:moveTo>
                  <a:lnTo>
                    <a:pt x="262890" y="723"/>
                  </a:lnTo>
                  <a:lnTo>
                    <a:pt x="262890" y="42151"/>
                  </a:lnTo>
                  <a:lnTo>
                    <a:pt x="262890" y="263131"/>
                  </a:lnTo>
                  <a:lnTo>
                    <a:pt x="41389" y="263131"/>
                  </a:lnTo>
                  <a:lnTo>
                    <a:pt x="41389" y="42151"/>
                  </a:lnTo>
                  <a:lnTo>
                    <a:pt x="262890" y="42151"/>
                  </a:lnTo>
                  <a:lnTo>
                    <a:pt x="262890" y="723"/>
                  </a:lnTo>
                  <a:lnTo>
                    <a:pt x="262890" y="241"/>
                  </a:lnTo>
                  <a:lnTo>
                    <a:pt x="0" y="241"/>
                  </a:lnTo>
                  <a:lnTo>
                    <a:pt x="0" y="42151"/>
                  </a:lnTo>
                  <a:lnTo>
                    <a:pt x="0" y="263131"/>
                  </a:lnTo>
                  <a:lnTo>
                    <a:pt x="0" y="305041"/>
                  </a:lnTo>
                  <a:lnTo>
                    <a:pt x="304292" y="305041"/>
                  </a:lnTo>
                  <a:lnTo>
                    <a:pt x="304292" y="263613"/>
                  </a:lnTo>
                  <a:lnTo>
                    <a:pt x="304292" y="263131"/>
                  </a:lnTo>
                  <a:lnTo>
                    <a:pt x="304292" y="723"/>
                  </a:lnTo>
                  <a:close/>
                </a:path>
                <a:path w="567690" h="307339">
                  <a:moveTo>
                    <a:pt x="391922" y="0"/>
                  </a:moveTo>
                  <a:lnTo>
                    <a:pt x="350532" y="0"/>
                  </a:lnTo>
                  <a:lnTo>
                    <a:pt x="350532" y="306730"/>
                  </a:lnTo>
                  <a:lnTo>
                    <a:pt x="391922" y="306730"/>
                  </a:lnTo>
                  <a:lnTo>
                    <a:pt x="391922" y="0"/>
                  </a:lnTo>
                  <a:close/>
                </a:path>
                <a:path w="567690" h="307339">
                  <a:moveTo>
                    <a:pt x="479552" y="0"/>
                  </a:moveTo>
                  <a:lnTo>
                    <a:pt x="438162" y="0"/>
                  </a:lnTo>
                  <a:lnTo>
                    <a:pt x="438162" y="306730"/>
                  </a:lnTo>
                  <a:lnTo>
                    <a:pt x="479552" y="306730"/>
                  </a:lnTo>
                  <a:lnTo>
                    <a:pt x="479552" y="0"/>
                  </a:lnTo>
                  <a:close/>
                </a:path>
                <a:path w="567690" h="307339">
                  <a:moveTo>
                    <a:pt x="567182" y="0"/>
                  </a:moveTo>
                  <a:lnTo>
                    <a:pt x="525792" y="0"/>
                  </a:lnTo>
                  <a:lnTo>
                    <a:pt x="525792" y="306730"/>
                  </a:lnTo>
                  <a:lnTo>
                    <a:pt x="567182" y="306730"/>
                  </a:lnTo>
                  <a:lnTo>
                    <a:pt x="567182" y="0"/>
                  </a:lnTo>
                  <a:close/>
                </a:path>
              </a:pathLst>
            </a:custGeom>
            <a:solidFill>
              <a:srgbClr val="30BA78"/>
            </a:solidFill>
          </p:spPr>
          <p:txBody>
            <a:bodyPr wrap="square" lIns="0" tIns="0" rIns="0" bIns="0" rtlCol="0"/>
            <a:lstStyle/>
            <a:p>
              <a:endParaRPr>
                <a:latin typeface="Source Han Sans CN" panose="020B0500000000000000" pitchFamily="34" charset="-128"/>
                <a:ea typeface="Source Han Sans CN" panose="020B0500000000000000" pitchFamily="34" charset="-128"/>
              </a:endParaRPr>
            </a:p>
          </p:txBody>
        </p:sp>
        <p:sp>
          <p:nvSpPr>
            <p:cNvPr id="19" name="object 19"/>
            <p:cNvSpPr/>
            <p:nvPr/>
          </p:nvSpPr>
          <p:spPr>
            <a:xfrm>
              <a:off x="11889293" y="3916113"/>
              <a:ext cx="634365" cy="325120"/>
            </a:xfrm>
            <a:custGeom>
              <a:avLst/>
              <a:gdLst/>
              <a:ahLst/>
              <a:cxnLst/>
              <a:rect l="l" t="t" r="r" b="b"/>
              <a:pathLst>
                <a:path w="634365" h="325120">
                  <a:moveTo>
                    <a:pt x="337680" y="0"/>
                  </a:moveTo>
                  <a:lnTo>
                    <a:pt x="296291" y="0"/>
                  </a:lnTo>
                  <a:lnTo>
                    <a:pt x="296291" y="119430"/>
                  </a:lnTo>
                  <a:lnTo>
                    <a:pt x="0" y="288747"/>
                  </a:lnTo>
                  <a:lnTo>
                    <a:pt x="20523" y="324675"/>
                  </a:lnTo>
                  <a:lnTo>
                    <a:pt x="316979" y="155282"/>
                  </a:lnTo>
                  <a:lnTo>
                    <a:pt x="613422" y="324675"/>
                  </a:lnTo>
                  <a:lnTo>
                    <a:pt x="633958" y="288747"/>
                  </a:lnTo>
                  <a:lnTo>
                    <a:pt x="337680" y="119443"/>
                  </a:lnTo>
                  <a:lnTo>
                    <a:pt x="337680" y="0"/>
                  </a:lnTo>
                  <a:close/>
                </a:path>
              </a:pathLst>
            </a:custGeom>
            <a:solidFill>
              <a:srgbClr val="F0F0F0"/>
            </a:solidFill>
          </p:spPr>
          <p:txBody>
            <a:bodyPr wrap="square" lIns="0" tIns="0" rIns="0" bIns="0" rtlCol="0"/>
            <a:lstStyle/>
            <a:p>
              <a:endParaRPr>
                <a:latin typeface="Source Han Sans CN" panose="020B0500000000000000" pitchFamily="34" charset="-128"/>
                <a:ea typeface="Source Han Sans CN" panose="020B0500000000000000" pitchFamily="34" charset="-128"/>
              </a:endParaRPr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12925094" y="8411971"/>
            <a:ext cx="5966156" cy="14850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IT Operations at the Edge</a:t>
            </a:r>
            <a:endParaRPr sz="28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315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Deploy intelligent devices at the network Edge.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145"/>
              </a:spcBef>
            </a:pP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Benefits: Consistency, performance, reliability, security</a:t>
            </a:r>
            <a:r>
              <a:rPr lang="en-US" sz="1600" dirty="0"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– all vital for manufacturing Edge use cases.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xfrm>
            <a:off x="856381" y="1478787"/>
            <a:ext cx="7463491" cy="726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00" dirty="0">
                <a:solidFill>
                  <a:srgbClr val="00000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Why SUSE?</a:t>
            </a:r>
            <a:endParaRPr sz="4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080250" y="4442218"/>
            <a:ext cx="3276600" cy="1661224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 marR="5080">
              <a:spcBef>
                <a:spcPts val="140"/>
              </a:spcBef>
            </a:pPr>
            <a:r>
              <a:rPr lang="en" altLang="zh-CN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Office Depot's 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modernization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program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saved   over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40% in IT</a:t>
            </a:r>
            <a:r>
              <a:rPr lang="en-US" sz="2200" dirty="0"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management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/>
              </a:rPr>
              <a:t>costs.</a:t>
            </a:r>
            <a:endParaRPr sz="22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0320">
              <a:lnSpc>
                <a:spcPct val="100000"/>
              </a:lnSpc>
              <a:spcBef>
                <a:spcPts val="765"/>
              </a:spcBef>
            </a:pPr>
            <a:r>
              <a:rPr sz="13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SUSE</a:t>
            </a:r>
            <a:endParaRPr sz="13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679948" y="4078673"/>
            <a:ext cx="1210601" cy="9592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6150" baseline="-17615" dirty="0">
                <a:solidFill>
                  <a:srgbClr val="FF7D4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4</a:t>
            </a:r>
            <a:r>
              <a:rPr lang="en-US" altLang="zh-CN" sz="6150" baseline="-17615" dirty="0">
                <a:solidFill>
                  <a:srgbClr val="FF7D4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0%</a:t>
            </a:r>
            <a:endParaRPr sz="22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758423" y="1636268"/>
            <a:ext cx="52501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Stay ahead of the curve with SUSE:</a:t>
            </a:r>
            <a:endParaRPr sz="240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13447"/>
            <a:ext cx="10587299" cy="589510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2966268" y="2848863"/>
            <a:ext cx="4781982" cy="557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399"/>
              </a:lnSpc>
              <a:spcBef>
                <a:spcPts val="100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Provides the backbone that allows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retailers to innovate at pace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967840" y="2721356"/>
            <a:ext cx="755015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01</a:t>
            </a:r>
            <a:endParaRPr sz="48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1922850" y="2727664"/>
            <a:ext cx="720000" cy="41910"/>
          </a:xfrm>
          <a:custGeom>
            <a:avLst/>
            <a:gdLst/>
            <a:ahLst/>
            <a:cxnLst/>
            <a:rect l="l" t="t" r="r" b="b"/>
            <a:pathLst>
              <a:path w="1026159" h="41910">
                <a:moveTo>
                  <a:pt x="1026146" y="0"/>
                </a:moveTo>
                <a:lnTo>
                  <a:pt x="0" y="0"/>
                </a:lnTo>
                <a:lnTo>
                  <a:pt x="0" y="41882"/>
                </a:lnTo>
                <a:lnTo>
                  <a:pt x="1026146" y="41882"/>
                </a:lnTo>
                <a:lnTo>
                  <a:pt x="1026146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966268" y="4467351"/>
            <a:ext cx="4781982" cy="557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399"/>
              </a:lnSpc>
              <a:spcBef>
                <a:spcPts val="100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Continuously evolves products and services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to align to the latest technology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967840" y="4348988"/>
            <a:ext cx="75501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02</a:t>
            </a:r>
            <a:endParaRPr sz="48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1922850" y="4353552"/>
            <a:ext cx="720000" cy="41910"/>
          </a:xfrm>
          <a:custGeom>
            <a:avLst/>
            <a:gdLst/>
            <a:ahLst/>
            <a:cxnLst/>
            <a:rect l="l" t="t" r="r" b="b"/>
            <a:pathLst>
              <a:path w="1026159" h="41910">
                <a:moveTo>
                  <a:pt x="1026146" y="0"/>
                </a:moveTo>
                <a:lnTo>
                  <a:pt x="0" y="0"/>
                </a:lnTo>
                <a:lnTo>
                  <a:pt x="0" y="41882"/>
                </a:lnTo>
                <a:lnTo>
                  <a:pt x="1026146" y="41882"/>
                </a:lnTo>
                <a:lnTo>
                  <a:pt x="1026146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966268" y="6091935"/>
            <a:ext cx="4781982" cy="557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399"/>
              </a:lnSpc>
              <a:spcBef>
                <a:spcPts val="100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Prevents vendor lock-in with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integration-ready solutions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967840" y="5973571"/>
            <a:ext cx="75600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03</a:t>
            </a:r>
            <a:endParaRPr sz="48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1922850" y="5979429"/>
            <a:ext cx="720000" cy="41910"/>
          </a:xfrm>
          <a:custGeom>
            <a:avLst/>
            <a:gdLst/>
            <a:ahLst/>
            <a:cxnLst/>
            <a:rect l="l" t="t" r="r" b="b"/>
            <a:pathLst>
              <a:path w="1026159" h="41910">
                <a:moveTo>
                  <a:pt x="1026146" y="0"/>
                </a:moveTo>
                <a:lnTo>
                  <a:pt x="0" y="0"/>
                </a:lnTo>
                <a:lnTo>
                  <a:pt x="0" y="41882"/>
                </a:lnTo>
                <a:lnTo>
                  <a:pt x="1026146" y="41882"/>
                </a:lnTo>
                <a:lnTo>
                  <a:pt x="1026146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966268" y="7731760"/>
            <a:ext cx="4781982" cy="557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399"/>
              </a:lnSpc>
              <a:spcBef>
                <a:spcPts val="100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Enables ease and speed of adoption</a:t>
            </a:r>
            <a:r>
              <a:rPr lang="en-US"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with interoperable open architecture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967840" y="7601204"/>
            <a:ext cx="75600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04</a:t>
            </a:r>
            <a:endParaRPr sz="48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1922850" y="7605317"/>
            <a:ext cx="720000" cy="41910"/>
          </a:xfrm>
          <a:custGeom>
            <a:avLst/>
            <a:gdLst/>
            <a:ahLst/>
            <a:cxnLst/>
            <a:rect l="l" t="t" r="r" b="b"/>
            <a:pathLst>
              <a:path w="1026159" h="41909">
                <a:moveTo>
                  <a:pt x="1026146" y="0"/>
                </a:moveTo>
                <a:lnTo>
                  <a:pt x="0" y="0"/>
                </a:lnTo>
                <a:lnTo>
                  <a:pt x="0" y="41884"/>
                </a:lnTo>
                <a:lnTo>
                  <a:pt x="1026146" y="41884"/>
                </a:lnTo>
                <a:lnTo>
                  <a:pt x="1026146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966268" y="9399016"/>
            <a:ext cx="4781982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Offers trusted security and stability</a:t>
            </a:r>
            <a:endParaRPr sz="1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967840" y="9225788"/>
            <a:ext cx="75600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30BA78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05</a:t>
            </a:r>
            <a:endParaRPr sz="4800" dirty="0"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1922850" y="9231194"/>
            <a:ext cx="720000" cy="41910"/>
          </a:xfrm>
          <a:custGeom>
            <a:avLst/>
            <a:gdLst/>
            <a:ahLst/>
            <a:cxnLst/>
            <a:rect l="l" t="t" r="r" b="b"/>
            <a:pathLst>
              <a:path w="1026159" h="41909">
                <a:moveTo>
                  <a:pt x="1026146" y="0"/>
                </a:moveTo>
                <a:lnTo>
                  <a:pt x="0" y="0"/>
                </a:lnTo>
                <a:lnTo>
                  <a:pt x="0" y="41884"/>
                </a:lnTo>
                <a:lnTo>
                  <a:pt x="1026146" y="41884"/>
                </a:lnTo>
                <a:lnTo>
                  <a:pt x="1026146" y="0"/>
                </a:lnTo>
                <a:close/>
              </a:path>
            </a:pathLst>
          </a:custGeom>
          <a:solidFill>
            <a:srgbClr val="30BA78"/>
          </a:solidFill>
        </p:spPr>
        <p:txBody>
          <a:bodyPr wrap="square" lIns="0" tIns="0" rIns="0" bIns="0" rtlCol="0"/>
          <a:lstStyle/>
          <a:p>
            <a:endParaRPr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856382" y="2458646"/>
            <a:ext cx="4318674" cy="2760628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17700"/>
              </a:lnSpc>
              <a:spcBef>
                <a:spcPts val="60"/>
              </a:spcBef>
            </a:pP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SUSE provides a foundational layer of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security and resilience across critical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systems   to overcome the increased risk of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exposure that accompanies digital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transformation. For retailers, that means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embedded security across applications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end to end. SUSE also provides a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framework for compliance with internal</a:t>
            </a:r>
            <a:r>
              <a:rPr lang="en-US"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700" dirty="0">
                <a:solidFill>
                  <a:srgbClr val="0C322C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policies  and external regulations.</a:t>
            </a:r>
            <a:endParaRPr sz="17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title"/>
          </p:nvPr>
        </p:nvSpPr>
        <p:spPr>
          <a:xfrm>
            <a:off x="856382" y="1478787"/>
            <a:ext cx="5871210" cy="726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00" dirty="0">
                <a:solidFill>
                  <a:srgbClr val="00000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Security embedded</a:t>
            </a:r>
            <a:endParaRPr sz="46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511211" y="2490614"/>
            <a:ext cx="3540839" cy="2367956"/>
          </a:xfrm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12700" marR="5080">
              <a:spcBef>
                <a:spcPts val="165"/>
              </a:spcBef>
            </a:pPr>
            <a:r>
              <a:rPr lang="en" altLang="zh-CN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Retail executives are 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defending 80% of targeted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attacks and experiencing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32 security breaches a year,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slightly more than the</a:t>
            </a:r>
            <a:r>
              <a:rPr lang="en-US"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 </a:t>
            </a:r>
            <a:r>
              <a:rPr sz="22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3"/>
              </a:rPr>
              <a:t>global average.</a:t>
            </a:r>
            <a:endParaRPr sz="22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0320">
              <a:lnSpc>
                <a:spcPct val="100000"/>
              </a:lnSpc>
              <a:spcBef>
                <a:spcPts val="944"/>
              </a:spcBef>
            </a:pPr>
            <a:r>
              <a:rPr sz="13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Accenture</a:t>
            </a:r>
            <a:endParaRPr sz="13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306721" y="2426736"/>
            <a:ext cx="1208220" cy="6437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6150" baseline="-18292" dirty="0">
                <a:solidFill>
                  <a:srgbClr val="FF7D4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8</a:t>
            </a:r>
            <a:r>
              <a:rPr lang="en-US" sz="6150" baseline="-18292" dirty="0">
                <a:solidFill>
                  <a:srgbClr val="FF7D4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</a:rPr>
              <a:t>0%</a:t>
            </a:r>
            <a:r>
              <a:rPr lang="en" altLang="zh-CN" sz="2400" baseline="-8101" dirty="0">
                <a:solidFill>
                  <a:srgbClr val="FF7D40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endParaRPr sz="22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20104098" cy="11308554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-12213" y="7146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100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100" y="11308556"/>
                </a:lnTo>
                <a:lnTo>
                  <a:pt x="20104100" y="0"/>
                </a:lnTo>
                <a:close/>
              </a:path>
            </a:pathLst>
          </a:custGeom>
          <a:solidFill>
            <a:srgbClr val="071B18">
              <a:alpha val="69799"/>
            </a:srgbClr>
          </a:solidFill>
        </p:spPr>
        <p:txBody>
          <a:bodyPr wrap="square" lIns="0" tIns="0" rIns="0" bIns="0" rtlCol="0"/>
          <a:lstStyle/>
          <a:p>
            <a:endParaRPr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65632" y="905255"/>
            <a:ext cx="1673352" cy="30480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869082" y="6471246"/>
            <a:ext cx="4701540" cy="1970026"/>
          </a:xfrm>
          <a:prstGeom prst="rect">
            <a:avLst/>
          </a:prstGeom>
          <a:solidFill>
            <a:srgbClr val="EFEFEF"/>
          </a:solidFill>
        </p:spPr>
        <p:txBody>
          <a:bodyPr vert="horz" wrap="square" lIns="0" tIns="283210" rIns="0" bIns="0" rtlCol="0">
            <a:spAutoFit/>
          </a:bodyPr>
          <a:lstStyle/>
          <a:p>
            <a:pPr marL="297815">
              <a:lnSpc>
                <a:spcPct val="100000"/>
              </a:lnSpc>
              <a:spcBef>
                <a:spcPts val="2230"/>
              </a:spcBef>
            </a:pPr>
            <a:r>
              <a:rPr sz="24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Office Depot</a:t>
            </a:r>
            <a:endParaRPr sz="24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97815" marR="2291080">
              <a:lnSpc>
                <a:spcPct val="135400"/>
              </a:lnSpc>
              <a:spcBef>
                <a:spcPts val="665"/>
              </a:spcBef>
            </a:pPr>
            <a:r>
              <a:rPr sz="13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Reducing IT management</a:t>
            </a:r>
            <a:r>
              <a:rPr lang="en-US" sz="13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3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costs by 40%</a:t>
            </a:r>
            <a:endParaRPr sz="13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05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97815">
              <a:lnSpc>
                <a:spcPct val="100000"/>
              </a:lnSpc>
            </a:pPr>
            <a:r>
              <a:rPr sz="1700" u="sng" dirty="0">
                <a:solidFill>
                  <a:srgbClr val="2453FF"/>
                </a:solidFill>
                <a:uFill>
                  <a:solidFill>
                    <a:srgbClr val="2453FF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Find out more</a:t>
            </a:r>
            <a:endParaRPr lang="en-US" sz="1700" u="sng" dirty="0">
              <a:solidFill>
                <a:srgbClr val="2453FF"/>
              </a:solidFill>
              <a:uFill>
                <a:solidFill>
                  <a:srgbClr val="2453FF"/>
                </a:solidFill>
              </a:uFill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97815">
              <a:lnSpc>
                <a:spcPct val="100000"/>
              </a:lnSpc>
            </a:pPr>
            <a:endParaRPr sz="17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777655" y="3924236"/>
            <a:ext cx="4701540" cy="1996316"/>
          </a:xfrm>
          <a:prstGeom prst="rect">
            <a:avLst/>
          </a:prstGeom>
          <a:solidFill>
            <a:srgbClr val="EFEFEF"/>
          </a:solidFill>
        </p:spPr>
        <p:txBody>
          <a:bodyPr vert="horz" wrap="square" lIns="0" tIns="309245" rIns="0" bIns="0" rtlCol="0">
            <a:spAutoFit/>
          </a:bodyPr>
          <a:lstStyle/>
          <a:p>
            <a:pPr marL="297815">
              <a:lnSpc>
                <a:spcPct val="100000"/>
              </a:lnSpc>
              <a:spcBef>
                <a:spcPts val="2435"/>
              </a:spcBef>
            </a:pPr>
            <a:r>
              <a:rPr sz="24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Carrefour</a:t>
            </a:r>
            <a:endParaRPr sz="24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97815" marR="1708150">
              <a:lnSpc>
                <a:spcPct val="135400"/>
              </a:lnSpc>
              <a:spcBef>
                <a:spcPts val="670"/>
              </a:spcBef>
            </a:pPr>
            <a:r>
              <a:rPr sz="13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Powering super-fast transactions</a:t>
            </a:r>
            <a:r>
              <a:rPr lang="en-US" sz="13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3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and up-to-the-minute insights</a:t>
            </a:r>
            <a:endParaRPr sz="13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05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97815">
              <a:lnSpc>
                <a:spcPct val="100000"/>
              </a:lnSpc>
            </a:pPr>
            <a:r>
              <a:rPr sz="1700" u="sng" dirty="0">
                <a:solidFill>
                  <a:srgbClr val="2453FF"/>
                </a:solidFill>
                <a:uFill>
                  <a:solidFill>
                    <a:srgbClr val="2453FF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Find out more</a:t>
            </a:r>
            <a:endParaRPr lang="en-US" sz="1700" u="sng" dirty="0">
              <a:solidFill>
                <a:srgbClr val="2453FF"/>
              </a:solidFill>
              <a:uFill>
                <a:solidFill>
                  <a:srgbClr val="2453FF"/>
                </a:solidFill>
              </a:uFill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97815">
              <a:lnSpc>
                <a:spcPct val="100000"/>
              </a:lnSpc>
            </a:pPr>
            <a:endParaRPr sz="17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69082" y="3924236"/>
            <a:ext cx="4701540" cy="1996316"/>
          </a:xfrm>
          <a:prstGeom prst="rect">
            <a:avLst/>
          </a:prstGeom>
          <a:solidFill>
            <a:srgbClr val="EFEFEF"/>
          </a:solidFill>
        </p:spPr>
        <p:txBody>
          <a:bodyPr vert="horz" wrap="square" lIns="0" tIns="309245" rIns="0" bIns="0" rtlCol="0">
            <a:spAutoFit/>
          </a:bodyPr>
          <a:lstStyle/>
          <a:p>
            <a:pPr marL="297815">
              <a:lnSpc>
                <a:spcPct val="100000"/>
              </a:lnSpc>
              <a:spcBef>
                <a:spcPts val="2435"/>
              </a:spcBef>
            </a:pPr>
            <a:r>
              <a:rPr sz="24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C&amp;A</a:t>
            </a:r>
            <a:endParaRPr sz="24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97815" marR="1847850">
              <a:lnSpc>
                <a:spcPct val="135400"/>
              </a:lnSpc>
              <a:spcBef>
                <a:spcPts val="670"/>
              </a:spcBef>
            </a:pPr>
            <a:r>
              <a:rPr sz="13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Accelerating business analytics</a:t>
            </a:r>
            <a:r>
              <a:rPr lang="en-US" sz="13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1300" dirty="0">
                <a:uFill>
                  <a:solidFill>
                    <a:srgbClr val="000000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and staff productivity</a:t>
            </a:r>
            <a:endParaRPr sz="13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05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97815">
              <a:lnSpc>
                <a:spcPct val="100000"/>
              </a:lnSpc>
            </a:pPr>
            <a:r>
              <a:rPr sz="1700" u="sng" dirty="0">
                <a:solidFill>
                  <a:srgbClr val="2453FF"/>
                </a:solidFill>
                <a:uFill>
                  <a:solidFill>
                    <a:srgbClr val="2453FF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Find out more</a:t>
            </a:r>
            <a:endParaRPr lang="en-US" sz="1700" u="sng" dirty="0">
              <a:solidFill>
                <a:srgbClr val="2453FF"/>
              </a:solidFill>
              <a:uFill>
                <a:solidFill>
                  <a:srgbClr val="2453FF"/>
                </a:solidFill>
              </a:uFill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  <a:p>
            <a:pPr marL="297815">
              <a:lnSpc>
                <a:spcPct val="100000"/>
              </a:lnSpc>
            </a:pPr>
            <a:endParaRPr sz="1700" dirty="0">
              <a:latin typeface="Source Han Sans CN" panose="020B0500000000000000" pitchFamily="34" charset="-128"/>
              <a:ea typeface="Source Han Sans CN" panose="020B0500000000000000" pitchFamily="34" charset="-128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609982" y="3839971"/>
            <a:ext cx="7625036" cy="2727991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352425">
              <a:lnSpc>
                <a:spcPct val="150000"/>
              </a:lnSpc>
              <a:spcBef>
                <a:spcPts val="180"/>
              </a:spcBef>
            </a:pPr>
            <a:r>
              <a:rPr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With SUSE, you are a step closer to</a:t>
            </a:r>
            <a:r>
              <a:rPr lang="en-US"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 </a:t>
            </a:r>
            <a:r>
              <a:rPr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realizing your store of the future. As an</a:t>
            </a:r>
            <a:r>
              <a:rPr lang="en-US"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 </a:t>
            </a:r>
            <a:r>
              <a:rPr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open</a:t>
            </a:r>
            <a:r>
              <a:rPr lang="en-US"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-</a:t>
            </a:r>
            <a:r>
              <a:rPr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source Edge solutions provider,</a:t>
            </a:r>
            <a:r>
              <a:rPr lang="en-US"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 </a:t>
            </a:r>
            <a:r>
              <a:rPr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we support retail customer experience</a:t>
            </a:r>
            <a:r>
              <a:rPr lang="en-US" sz="2400" dirty="0"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 </a:t>
            </a:r>
            <a:r>
              <a:rPr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transformation by enabling agile</a:t>
            </a:r>
            <a:r>
              <a:rPr lang="en-US" altLang="zh-CN"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, </a:t>
            </a:r>
            <a:r>
              <a:rPr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secure</a:t>
            </a:r>
            <a:r>
              <a:rPr lang="en-US"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 </a:t>
            </a:r>
            <a:r>
              <a:rPr sz="2400" b="1" dirty="0">
                <a:solidFill>
                  <a:srgbClr val="FFFFFF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cs typeface="Tahoma"/>
              </a:rPr>
              <a:t>and optimized infrastructure.</a:t>
            </a:r>
            <a:endParaRPr sz="2400" dirty="0">
              <a:latin typeface="Source Han Sans CN" panose="020B0500000000000000" pitchFamily="34" charset="-128"/>
              <a:ea typeface="Source Han Sans CN" panose="020B0500000000000000" pitchFamily="34" charset="-128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609982" y="6682329"/>
            <a:ext cx="7625036" cy="773930"/>
          </a:xfrm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 marR="5080">
              <a:spcBef>
                <a:spcPts val="275"/>
              </a:spcBef>
            </a:pPr>
            <a:r>
              <a:rPr sz="24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  <a:hlinkClick r:id="rId7"/>
              </a:rPr>
              <a:t>Find out how SUSE can help your</a:t>
            </a:r>
            <a:r>
              <a:rPr lang="en-US" sz="24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  <a:hlinkClick r:id="rId7"/>
              </a:rPr>
              <a:t> </a:t>
            </a:r>
            <a:r>
              <a:rPr sz="2400" u="sng" dirty="0">
                <a:solidFill>
                  <a:srgbClr val="ED7D31"/>
                </a:solidFill>
                <a:uFill>
                  <a:solidFill>
                    <a:srgbClr val="ED7D31"/>
                  </a:solidFill>
                </a:uFill>
                <a:latin typeface="Source Han Sans CN" panose="020B0500000000000000" pitchFamily="34" charset="-128"/>
                <a:ea typeface="Source Han Sans CN" panose="020B0500000000000000" pitchFamily="34" charset="-128"/>
                <a:cs typeface="Trebuchet MS"/>
                <a:hlinkClick r:id="rId7"/>
              </a:rPr>
              <a:t>organization on our retail web page.</a:t>
            </a:r>
            <a:endParaRPr sz="2400" dirty="0">
              <a:solidFill>
                <a:srgbClr val="ED7D31"/>
              </a:solidFill>
              <a:latin typeface="Source Han Sans CN" panose="020B0500000000000000" pitchFamily="34" charset="-128"/>
              <a:ea typeface="Source Han Sans CN" panose="020B0500000000000000" pitchFamily="34" charset="-128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867499" y="1760749"/>
            <a:ext cx="16222700" cy="726481"/>
          </a:xfrm>
          <a:prstGeom prst="rect">
            <a:avLst/>
          </a:prstGeom>
        </p:spPr>
        <p:txBody>
          <a:bodyPr vert="horz" wrap="square" lIns="0" tIns="97155" rIns="0" bIns="0" rtlCol="0">
            <a:spAutoFit/>
          </a:bodyPr>
          <a:lstStyle/>
          <a:p>
            <a:pPr marL="12700" marR="5080">
              <a:lnSpc>
                <a:spcPts val="4920"/>
              </a:lnSpc>
              <a:spcBef>
                <a:spcPts val="765"/>
              </a:spcBef>
            </a:pPr>
            <a:r>
              <a:rPr sz="4600" dirty="0"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How we</a:t>
            </a:r>
            <a:r>
              <a:rPr lang="en-US" sz="4600" dirty="0"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'</a:t>
            </a:r>
            <a:r>
              <a:rPr sz="4600" dirty="0"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re already transforming</a:t>
            </a:r>
            <a:r>
              <a:rPr lang="en-US" sz="4600" dirty="0"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 </a:t>
            </a:r>
            <a:r>
              <a:rPr sz="4600" dirty="0">
                <a:latin typeface="Source Han Sans CN" panose="020B0500000000000000" pitchFamily="34" charset="-128"/>
                <a:ea typeface="Source Han Sans CN" panose="020B0500000000000000" pitchFamily="34" charset="-128"/>
                <a:cs typeface="Lucida Sans Unicode"/>
              </a:rPr>
              <a:t>the retail industry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ED7D3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</TotalTime>
  <Words>1044</Words>
  <Application>Microsoft Macintosh PowerPoint</Application>
  <PresentationFormat>自定义</PresentationFormat>
  <Paragraphs>84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Source Han Sans CN</vt:lpstr>
      <vt:lpstr>Calibri</vt:lpstr>
      <vt:lpstr>Trebuchet MS</vt:lpstr>
      <vt:lpstr>Office Theme</vt:lpstr>
      <vt:lpstr>Personalizing your store of the future</vt:lpstr>
      <vt:lpstr>The retailer's challenge</vt:lpstr>
      <vt:lpstr>How to meet the retail imperatives</vt:lpstr>
      <vt:lpstr>Why SUSE?</vt:lpstr>
      <vt:lpstr>Security embedded</vt:lpstr>
      <vt:lpstr>How we're already transforming the retail industry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Personalizing your
store of the future</dc:title>
  <cp:lastModifiedBy>Vicky Wong</cp:lastModifiedBy>
  <cp:revision>174</cp:revision>
  <dcterms:created xsi:type="dcterms:W3CDTF">2023-05-24T07:14:05Z</dcterms:created>
  <dcterms:modified xsi:type="dcterms:W3CDTF">2023-05-25T03:27:48Z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2022-10-04T00:00:00Z</vt:filetime>
  </property>
  <property fmtid="{D5CDD505-2E9C-101B-9397-08002B2CF9AE}" pid="3" name="LastSaved">
    <vt:filetime>2023-05-24T00:00:00Z</vt:filetime>
  </property>
</Properties>
</file>